
<file path=[Content_Types].xml><?xml version="1.0" encoding="utf-8"?>
<Types xmlns="http://schemas.openxmlformats.org/package/2006/content-types">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9"/>
  </p:notesMasterIdLst>
  <p:sldIdLst>
    <p:sldId id="859" r:id="rId2"/>
    <p:sldId id="860" r:id="rId3"/>
    <p:sldId id="861" r:id="rId4"/>
    <p:sldId id="862" r:id="rId5"/>
    <p:sldId id="863" r:id="rId6"/>
    <p:sldId id="864" r:id="rId7"/>
    <p:sldId id="865" r:id="rId8"/>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ABDF2"/>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50" d="100"/>
          <a:sy n="50" d="100"/>
        </p:scale>
        <p:origin x="72" y="942"/>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2025/9/16</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 初中英语阅读组合训练 七年级 上 江苏专版</a:t>
            </a: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2025/9/16</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第一部分  基础过关篇</a:t>
            </a:r>
            <a:endParaRPr lang="en-US" altLang="zh-CN"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 基础训练 </a:t>
            </a:r>
            <a:r>
              <a:rPr lang="en-US" altLang="zh-CN"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3</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804618" y="836712"/>
            <a:ext cx="10581177" cy="1112959"/>
          </a:xfrm>
          <a:prstGeom prst="rect">
            <a:avLst/>
          </a:prstGeom>
        </p:spPr>
      </p:pic>
      <p:pic>
        <p:nvPicPr>
          <p:cNvPr id="5" name="语篇导航-DA.eps" descr="id:2147486471;FounderCES"/>
          <p:cNvPicPr/>
          <p:nvPr/>
        </p:nvPicPr>
        <p:blipFill>
          <a:blip r:embed="rId3"/>
          <a:stretch>
            <a:fillRect/>
          </a:stretch>
        </p:blipFill>
        <p:spPr>
          <a:xfrm>
            <a:off x="389496" y="2420888"/>
            <a:ext cx="1568203" cy="382638"/>
          </a:xfrm>
          <a:prstGeom prst="rect">
            <a:avLst/>
          </a:prstGeom>
        </p:spPr>
      </p:pic>
      <p:sp>
        <p:nvSpPr>
          <p:cNvPr id="2" name="内容占位符 1"/>
          <p:cNvSpPr>
            <a:spLocks noGrp="1"/>
          </p:cNvSpPr>
          <p:nvPr>
            <p:ph idx="1"/>
          </p:nvPr>
        </p:nvSpPr>
        <p:spPr>
          <a:xfrm>
            <a:off x="360854" y="2298754"/>
            <a:ext cx="11485848" cy="1130246"/>
          </a:xfrm>
        </p:spPr>
        <p:txBody>
          <a:bodyPr/>
          <a:lstStyle/>
          <a:p>
            <a:r>
              <a:rPr lang="en-US" altLang="zh-CN" b="1" dirty="0">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本文是一篇说明文。文章主要介绍了景泰蓝的历史和李景龙与关典创办工场传播景泰蓝的故事。</a:t>
            </a:r>
            <a:endParaRPr lang="zh-CN" alt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484784"/>
            <a:ext cx="11485848" cy="4454233"/>
          </a:xfrm>
        </p:spPr>
        <p:txBody>
          <a:bodyPr/>
          <a:lstStyle/>
          <a:p>
            <a:pPr indent="609600" hangingPunct="0">
              <a:spcAft>
                <a:spcPts val="0"/>
              </a:spcAft>
              <a:tabLst>
                <a:tab pos="5581015" algn="l"/>
              </a:tabLst>
            </a:pP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Jingtailan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景泰蓝</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 a way of making designs on metal</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金属</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Lan means “blue”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Jingtailan</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pieces often have a beautiful dark blue as the main colour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Jingtailan</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started in the late 13th century and was popular in the Ming Dynasty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1368</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1644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r>
              <a:rPr lang="en-US" altLang="zh-CN">
                <a:solidFill>
                  <a:srgbClr val="000000"/>
                </a:solidFill>
                <a:latin typeface="Times New Roman" panose="02020603050405020304" pitchFamily="18" charset="0"/>
                <a:ea typeface="宋体" panose="02010600030101010101" pitchFamily="2" charset="-122"/>
              </a:rPr>
              <a:t>       About eight years ago,Li Jinglong and Guan Dian,who love </a:t>
            </a:r>
            <a:r>
              <a:rPr lang="en-US" altLang="zh-CN" i="1">
                <a:solidFill>
                  <a:srgbClr val="000000"/>
                </a:solidFill>
                <a:latin typeface="Times New Roman" panose="02020603050405020304" pitchFamily="18" charset="0"/>
                <a:ea typeface="宋体" panose="02010600030101010101" pitchFamily="2" charset="-122"/>
              </a:rPr>
              <a:t>Jingtailan</a:t>
            </a:r>
            <a:r>
              <a:rPr lang="en-US" altLang="zh-CN">
                <a:solidFill>
                  <a:srgbClr val="000000"/>
                </a:solidFill>
                <a:latin typeface="Times New Roman" panose="02020603050405020304" pitchFamily="18" charset="0"/>
                <a:ea typeface="宋体" panose="02010600030101010101" pitchFamily="2" charset="-122"/>
              </a:rPr>
              <a:t> pieces very much,decided to open a workshop to let more people know about Chinese-style </a:t>
            </a:r>
            <a:r>
              <a:rPr lang="en-US" altLang="zh-CN" i="1">
                <a:solidFill>
                  <a:srgbClr val="000000"/>
                </a:solidFill>
                <a:latin typeface="Times New Roman" panose="02020603050405020304" pitchFamily="18" charset="0"/>
                <a:ea typeface="宋体" panose="02010600030101010101" pitchFamily="2" charset="-122"/>
              </a:rPr>
              <a:t>Jingtailan</a:t>
            </a:r>
            <a:r>
              <a:rPr lang="en-US" altLang="zh-CN">
                <a:solidFill>
                  <a:srgbClr val="000000"/>
                </a:solidFill>
                <a:latin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rPr>
              <a:t>People can make their own </a:t>
            </a:r>
            <a:r>
              <a:rPr lang="en-US" altLang="zh-CN" i="1">
                <a:solidFill>
                  <a:srgbClr val="000000"/>
                </a:solidFill>
                <a:latin typeface="Times New Roman" panose="02020603050405020304" pitchFamily="18" charset="0"/>
                <a:ea typeface="宋体" panose="02010600030101010101" pitchFamily="2" charset="-122"/>
              </a:rPr>
              <a:t>Jingtailan</a:t>
            </a:r>
            <a:r>
              <a:rPr lang="en-US" altLang="zh-CN">
                <a:solidFill>
                  <a:srgbClr val="000000"/>
                </a:solidFill>
                <a:latin typeface="Times New Roman" panose="02020603050405020304" pitchFamily="18" charset="0"/>
                <a:ea typeface="宋体" panose="02010600030101010101" pitchFamily="2" charset="-122"/>
              </a:rPr>
              <a:t> pieces there</a:t>
            </a:r>
            <a:r>
              <a:rPr lang="en-US" altLang="zh-CN">
                <a:solidFill>
                  <a:srgbClr val="000000"/>
                </a:solidFill>
                <a:latin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rPr>
              <a:t>Till now,they have three workshops in Beijing</a:t>
            </a:r>
            <a:r>
              <a:rPr lang="en-US" altLang="zh-CN">
                <a:solidFill>
                  <a:srgbClr val="000000"/>
                </a:solidFill>
                <a:latin typeface="宋体" panose="02010600030101010101" pitchFamily="2" charset="-122"/>
                <a:cs typeface="Times New Roman" panose="02020603050405020304" pitchFamily="18" charset="0"/>
              </a:rPr>
              <a:t>.</a:t>
            </a:r>
            <a:endParaRPr lang="zh-CN" altLang="en-US"/>
          </a:p>
        </p:txBody>
      </p:sp>
      <p:pic>
        <p:nvPicPr>
          <p:cNvPr id="2" name="图片 1"/>
          <p:cNvPicPr>
            <a:picLocks noChangeAspect="1"/>
          </p:cNvPicPr>
          <p:nvPr/>
        </p:nvPicPr>
        <p:blipFill>
          <a:blip r:embed="rId2"/>
          <a:stretch>
            <a:fillRect/>
          </a:stretch>
        </p:blipFill>
        <p:spPr>
          <a:xfrm>
            <a:off x="4300039" y="836712"/>
            <a:ext cx="3590334" cy="462123"/>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内容占位符 6"/>
          <p:cNvSpPr>
            <a:spLocks noGrp="1"/>
          </p:cNvSpPr>
          <p:nvPr>
            <p:ph idx="1"/>
          </p:nvPr>
        </p:nvSpPr>
        <p:spPr>
          <a:xfrm>
            <a:off x="360854" y="1472981"/>
            <a:ext cx="11485848" cy="3900235"/>
          </a:xfrm>
        </p:spPr>
        <p:txBody>
          <a:bodyPr/>
          <a:lstStyle/>
          <a:p>
            <a:pPr indent="609600" hangingPunct="0">
              <a:spcAft>
                <a:spcPts val="0"/>
              </a:spcAft>
              <a:tabLst>
                <a:tab pos="558101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is very difficult to make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Jingtailan</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pieces,but Li and Guan make it easier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Benny,an American,came to work in Beijing five years ago</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became interested in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Jingtailan</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two years ago</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Now,he goes to the workshop in his free time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is hard but interesting</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always feel happy there,” he says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r>
              <a:rPr lang="en-US" altLang="zh-CN">
                <a:solidFill>
                  <a:srgbClr val="000000"/>
                </a:solidFill>
                <a:latin typeface="Times New Roman" panose="02020603050405020304" pitchFamily="18" charset="0"/>
                <a:ea typeface="宋体" panose="02010600030101010101" pitchFamily="2" charset="-122"/>
              </a:rPr>
              <a:t>Li and Guan say it’s great fun to teach people how to make </a:t>
            </a:r>
            <a:r>
              <a:rPr lang="en-US" altLang="zh-CN" i="1">
                <a:solidFill>
                  <a:srgbClr val="000000"/>
                </a:solidFill>
                <a:latin typeface="Times New Roman" panose="02020603050405020304" pitchFamily="18" charset="0"/>
                <a:ea typeface="宋体" panose="02010600030101010101" pitchFamily="2" charset="-122"/>
              </a:rPr>
              <a:t>Jingtailan</a:t>
            </a:r>
            <a:r>
              <a:rPr lang="en-US" altLang="zh-CN">
                <a:solidFill>
                  <a:srgbClr val="000000"/>
                </a:solidFill>
                <a:latin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rPr>
              <a:t>They think they can give people a wonderful place to get away from their busy lives</a:t>
            </a:r>
            <a:r>
              <a:rPr lang="en-US" altLang="zh-CN">
                <a:solidFill>
                  <a:srgbClr val="000000"/>
                </a:solidFill>
                <a:latin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rPr>
              <a:t>And they also introduce traditional Chinese culture to more people</a:t>
            </a:r>
            <a:r>
              <a:rPr lang="en-US" altLang="zh-CN">
                <a:solidFill>
                  <a:srgbClr val="000000"/>
                </a:solidFill>
                <a:latin typeface="宋体" panose="02010600030101010101" pitchFamily="2" charset="-122"/>
                <a:cs typeface="Times New Roman" panose="02020603050405020304" pitchFamily="18" charset="0"/>
              </a:rPr>
              <a:t>.</a:t>
            </a:r>
            <a:endParaRPr lang="zh-CN" alt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内容占位符 6"/>
          <p:cNvSpPr>
            <a:spLocks noGrp="1"/>
          </p:cNvSpPr>
          <p:nvPr>
            <p:ph idx="1"/>
          </p:nvPr>
        </p:nvSpPr>
        <p:spPr>
          <a:xfrm>
            <a:off x="360854" y="746120"/>
            <a:ext cx="11485848" cy="3970318"/>
          </a:xfrm>
        </p:spPr>
        <p:txBody>
          <a:bodyPr/>
          <a:lstStyle/>
          <a:p>
            <a:pPr hangingPunct="0">
              <a:spcAft>
                <a:spcPts val="0"/>
              </a:spcAft>
              <a:tabLst>
                <a:tab pos="558101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阅读短文，回答下列问题（</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每题不超过</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个词</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26</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is the main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colour</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a </a:t>
            </a:r>
            <a:r>
              <a:rPr lang="en-US" altLang="zh-CN"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Jingtailan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piece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endPar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endPar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27</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 many workshops do Li and Guan have in Beijing now</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p:nvPr/>
        </p:nvSpPr>
        <p:spPr bwMode="auto">
          <a:xfrm>
            <a:off x="360854" y="2370762"/>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Jingtailan</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pieces often have a beautiful dark blue as the main </a:t>
            </a:r>
            <a:r>
              <a:rPr lang="en-US" altLang="zh-CN" b="1"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colour</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可知，深蓝色是景泰蓝的主色。故填</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Dark blue</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550590" y="1897668"/>
            <a:ext cx="1665841" cy="461665"/>
          </a:xfrm>
          <a:prstGeom prst="rect">
            <a:avLst/>
          </a:prstGeom>
        </p:spPr>
        <p:txBody>
          <a:bodyPr wrap="none">
            <a:spAutoFit/>
          </a:bodyPr>
          <a:lstStyle/>
          <a:p>
            <a:r>
              <a:rPr lang="en-US" altLang="zh-CN" sz="2400" dirty="0">
                <a:cs typeface="Times New Roman" panose="02020603050405020304" pitchFamily="18" charset="0"/>
              </a:rPr>
              <a:t>Dark</a:t>
            </a:r>
            <a:r>
              <a:rPr lang="en-US" altLang="zh-CN" sz="2400" dirty="0">
                <a:ea typeface="楷体" panose="02010609060101010101" pitchFamily="49" charset="-122"/>
                <a:cs typeface="Times New Roman" panose="02020603050405020304" pitchFamily="18" charset="0"/>
              </a:rPr>
              <a:t> </a:t>
            </a:r>
            <a:r>
              <a:rPr lang="en-US" altLang="zh-CN" sz="2400" dirty="0">
                <a:cs typeface="Times New Roman" panose="02020603050405020304" pitchFamily="18" charset="0"/>
              </a:rPr>
              <a:t>blue</a:t>
            </a:r>
            <a:r>
              <a:rPr lang="en-US" altLang="zh-CN" sz="2400" dirty="0">
                <a:latin typeface="宋体" panose="02010600030101010101" pitchFamily="2" charset="-122"/>
                <a:cs typeface="Times New Roman" panose="02020603050405020304" pitchFamily="18" charset="0"/>
              </a:rPr>
              <a:t>.</a:t>
            </a:r>
            <a:endParaRPr lang="zh-CN" altLang="en-US" sz="2400" dirty="0"/>
          </a:p>
        </p:txBody>
      </p:sp>
      <p:sp>
        <p:nvSpPr>
          <p:cNvPr id="6" name="内容占位符 2"/>
          <p:cNvSpPr txBox="1"/>
          <p:nvPr/>
        </p:nvSpPr>
        <p:spPr bwMode="auto">
          <a:xfrm>
            <a:off x="360854" y="4581128"/>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dirty="0">
                <a:solidFill>
                  <a:srgbClr val="FF0000"/>
                </a:solidFill>
                <a:latin typeface="Times New Roman" panose="02020603050405020304" pitchFamily="18" charset="0"/>
                <a:ea typeface="宋体" panose="02010600030101010101" pitchFamily="2" charset="-122"/>
              </a:rPr>
              <a:t>“Till now, they have three workshops in Beijing</a:t>
            </a:r>
            <a:r>
              <a:rPr lang="en-US" altLang="zh-CN" b="1" dirty="0">
                <a:solidFill>
                  <a:srgbClr val="FF0000"/>
                </a:solidFill>
                <a:latin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可知，到现在为止，他们有三家工场。故填</a:t>
            </a:r>
            <a:r>
              <a:rPr lang="en-US" altLang="zh-CN" b="1" dirty="0">
                <a:solidFill>
                  <a:srgbClr val="FF0000"/>
                </a:solidFill>
                <a:latin typeface="Times New Roman" panose="02020603050405020304" pitchFamily="18" charset="0"/>
                <a:ea typeface="宋体" panose="02010600030101010101" pitchFamily="2" charset="-122"/>
              </a:rPr>
              <a:t>Three workshops</a:t>
            </a:r>
            <a:r>
              <a:rPr lang="en-US" altLang="zh-CN" b="1" dirty="0">
                <a:solidFill>
                  <a:srgbClr val="FF0000"/>
                </a:solidFill>
                <a:latin typeface="宋体" panose="02010600030101010101" pitchFamily="2" charset="-122"/>
                <a:cs typeface="Times New Roman" panose="02020603050405020304" pitchFamily="18" charset="0"/>
              </a:rPr>
              <a:t>.</a:t>
            </a:r>
            <a:endParaRPr lang="zh-CN" altLang="en-US" dirty="0"/>
          </a:p>
        </p:txBody>
      </p:sp>
      <p:sp>
        <p:nvSpPr>
          <p:cNvPr id="8" name="矩形 7"/>
          <p:cNvSpPr/>
          <p:nvPr/>
        </p:nvSpPr>
        <p:spPr>
          <a:xfrm>
            <a:off x="604654" y="4047455"/>
            <a:ext cx="2618858" cy="461665"/>
          </a:xfrm>
          <a:prstGeom prst="rect">
            <a:avLst/>
          </a:prstGeom>
        </p:spPr>
        <p:txBody>
          <a:bodyPr wrap="none">
            <a:spAutoFit/>
          </a:bodyPr>
          <a:lstStyle/>
          <a:p>
            <a:r>
              <a:rPr lang="en-US" altLang="zh-CN" sz="2400" dirty="0"/>
              <a:t>Three workshops</a:t>
            </a:r>
            <a:r>
              <a:rPr lang="en-US" altLang="zh-CN" sz="2400" dirty="0">
                <a:latin typeface="宋体" panose="02010600030101010101" pitchFamily="2" charset="-122"/>
                <a:cs typeface="Times New Roman" panose="02020603050405020304" pitchFamily="18" charset="0"/>
              </a:rPr>
              <a:t>.</a:t>
            </a:r>
            <a:endParaRPr lang="zh-CN" alt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 grpId="0"/>
      <p:bldP spid="6" grpId="0"/>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内容占位符 6"/>
          <p:cNvSpPr>
            <a:spLocks noGrp="1"/>
          </p:cNvSpPr>
          <p:nvPr>
            <p:ph idx="1"/>
          </p:nvPr>
        </p:nvSpPr>
        <p:spPr>
          <a:xfrm>
            <a:off x="360854" y="746120"/>
            <a:ext cx="11485848" cy="3416320"/>
          </a:xfrm>
        </p:spPr>
        <p:txBody>
          <a:bodyPr/>
          <a:lstStyle/>
          <a:p>
            <a:pPr hangingPunct="0">
              <a:spcAft>
                <a:spcPts val="0"/>
              </a:spcAft>
              <a:tabLst>
                <a:tab pos="5581015" algn="l"/>
              </a:tabLs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28</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does Benny go to the workshop</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endPar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endPar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29</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 Li and Guan enjoy teaching people to make </a:t>
            </a:r>
            <a:r>
              <a:rPr lang="en-US" altLang="zh-CN"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Jingtailan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pieces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550590" y="1405064"/>
            <a:ext cx="2325508" cy="461665"/>
          </a:xfrm>
          <a:prstGeom prst="rect">
            <a:avLst/>
          </a:prstGeom>
        </p:spPr>
        <p:txBody>
          <a:bodyPr wrap="none">
            <a:spAutoFit/>
          </a:bodyPr>
          <a:lstStyle/>
          <a:p>
            <a:r>
              <a:rPr lang="en-US" altLang="zh-CN" sz="2400" dirty="0"/>
              <a:t>In his free time</a:t>
            </a:r>
            <a:r>
              <a:rPr lang="en-US" altLang="zh-CN" sz="2400" dirty="0">
                <a:latin typeface="宋体" panose="02010600030101010101" pitchFamily="2" charset="-122"/>
                <a:cs typeface="Times New Roman" panose="02020603050405020304" pitchFamily="18" charset="0"/>
              </a:rPr>
              <a:t>.</a:t>
            </a:r>
            <a:endParaRPr lang="zh-CN" altLang="en-US" dirty="0"/>
          </a:p>
        </p:txBody>
      </p:sp>
      <p:sp>
        <p:nvSpPr>
          <p:cNvPr id="4" name="内容占位符 3"/>
          <p:cNvSpPr txBox="1"/>
          <p:nvPr/>
        </p:nvSpPr>
        <p:spPr bwMode="auto">
          <a:xfrm>
            <a:off x="360854" y="1794698"/>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“Now, he goes to the workshop in his free time</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可知，如今，他在他的空闲时间去工场。故填</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In his free time</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550590" y="3529109"/>
            <a:ext cx="1905843" cy="461665"/>
          </a:xfrm>
          <a:prstGeom prst="rect">
            <a:avLst/>
          </a:prstGeom>
        </p:spPr>
        <p:txBody>
          <a:bodyPr wrap="none">
            <a:spAutoFit/>
          </a:bodyPr>
          <a:lstStyle/>
          <a:p>
            <a:r>
              <a:rPr lang="en-US" altLang="zh-CN" sz="2400" dirty="0"/>
              <a:t>Yes, they do</a:t>
            </a:r>
            <a:r>
              <a:rPr lang="en-US" altLang="zh-CN" sz="2400" dirty="0">
                <a:latin typeface="宋体" panose="02010600030101010101" pitchFamily="2" charset="-122"/>
                <a:cs typeface="Times New Roman" panose="02020603050405020304" pitchFamily="18" charset="0"/>
              </a:rPr>
              <a:t>.</a:t>
            </a:r>
            <a:endParaRPr lang="zh-CN" altLang="en-US" dirty="0"/>
          </a:p>
        </p:txBody>
      </p:sp>
      <p:sp>
        <p:nvSpPr>
          <p:cNvPr id="6" name="内容占位符 4"/>
          <p:cNvSpPr txBox="1"/>
          <p:nvPr/>
        </p:nvSpPr>
        <p:spPr bwMode="auto">
          <a:xfrm>
            <a:off x="360854" y="4026946"/>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“Li and Guan say it’s great fun to teach people how to make </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Jingtailan</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可知，他们喜欢教人们做景泰蓝。故填</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Yes, they do</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3" grpId="0"/>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内容占位符 6"/>
          <p:cNvSpPr>
            <a:spLocks noGrp="1"/>
          </p:cNvSpPr>
          <p:nvPr>
            <p:ph idx="1"/>
          </p:nvPr>
        </p:nvSpPr>
        <p:spPr>
          <a:xfrm>
            <a:off x="360854" y="746120"/>
            <a:ext cx="11485848" cy="1754326"/>
          </a:xfrm>
        </p:spPr>
        <p:txBody>
          <a:bodyPr/>
          <a:lstStyle/>
          <a:p>
            <a:pPr hangingPunct="0">
              <a:spcAft>
                <a:spcPts val="0"/>
              </a:spcAft>
              <a:tabLst>
                <a:tab pos="5581015" algn="l"/>
              </a:tabLs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30</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Would you like to go to Li and Guan’s workshop</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____________________________________________________________________________________________________________________________________________________</a:t>
            </a:r>
            <a:r>
              <a:rPr lang="zh-CN" altLang="zh-CN"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2"/>
          <a:stretch>
            <a:fillRect/>
          </a:stretch>
        </p:blipFill>
        <p:spPr>
          <a:xfrm>
            <a:off x="838622" y="895443"/>
            <a:ext cx="3528125" cy="395469"/>
          </a:xfrm>
          <a:prstGeom prst="rect">
            <a:avLst/>
          </a:prstGeom>
        </p:spPr>
      </p:pic>
      <p:sp>
        <p:nvSpPr>
          <p:cNvPr id="4" name="内容占位符 5"/>
          <p:cNvSpPr txBox="1"/>
          <p:nvPr/>
        </p:nvSpPr>
        <p:spPr bwMode="auto">
          <a:xfrm>
            <a:off x="360854" y="1218634"/>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dirty="0">
                <a:solidFill>
                  <a:srgbClr val="FF0000"/>
                </a:solidFill>
                <a:latin typeface="Times New Roman" panose="02020603050405020304" pitchFamily="18" charset="0"/>
                <a:ea typeface="宋体" panose="02010600030101010101" pitchFamily="2" charset="-122"/>
              </a:rPr>
              <a:t>Yes, because they can teach me about Chinese-style </a:t>
            </a:r>
            <a:r>
              <a:rPr lang="en-US" altLang="zh-CN" b="1" i="1" dirty="0" err="1">
                <a:solidFill>
                  <a:srgbClr val="FF0000"/>
                </a:solidFill>
                <a:latin typeface="Times New Roman" panose="02020603050405020304" pitchFamily="18" charset="0"/>
                <a:ea typeface="宋体" panose="02010600030101010101" pitchFamily="2" charset="-122"/>
              </a:rPr>
              <a:t>Jingtailan</a:t>
            </a:r>
            <a:r>
              <a:rPr lang="en-US" altLang="zh-CN" b="1" dirty="0">
                <a:solidFill>
                  <a:srgbClr val="FF0000"/>
                </a:solidFill>
                <a:latin typeface="Times New Roman" panose="02020603050405020304" pitchFamily="18" charset="0"/>
                <a:ea typeface="宋体" panose="02010600030101010101" pitchFamily="2" charset="-122"/>
              </a:rPr>
              <a:t> there</a:t>
            </a:r>
            <a:r>
              <a:rPr lang="en-US" altLang="zh-CN" b="1" dirty="0">
                <a:solidFill>
                  <a:srgbClr val="FF0000"/>
                </a:solidFill>
                <a:latin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rPr>
              <a:t>/Yes, because I can make my own </a:t>
            </a:r>
            <a:r>
              <a:rPr lang="en-US" altLang="zh-CN" b="1" i="1" dirty="0" err="1">
                <a:solidFill>
                  <a:srgbClr val="FF0000"/>
                </a:solidFill>
                <a:latin typeface="Times New Roman" panose="02020603050405020304" pitchFamily="18" charset="0"/>
                <a:ea typeface="宋体" panose="02010600030101010101" pitchFamily="2" charset="-122"/>
              </a:rPr>
              <a:t>Jingtailan</a:t>
            </a:r>
            <a:r>
              <a:rPr lang="en-US" altLang="zh-CN" b="1" dirty="0">
                <a:solidFill>
                  <a:srgbClr val="FF0000"/>
                </a:solidFill>
                <a:latin typeface="Times New Roman" panose="02020603050405020304" pitchFamily="18" charset="0"/>
                <a:ea typeface="宋体" panose="02010600030101010101" pitchFamily="2" charset="-122"/>
              </a:rPr>
              <a:t> pieces</a:t>
            </a:r>
            <a:r>
              <a:rPr lang="en-US" altLang="zh-CN" b="1" dirty="0">
                <a:solidFill>
                  <a:srgbClr val="FF0000"/>
                </a:solidFill>
                <a:latin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开放性试题</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言之有理即可</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
        <p:nvSpPr>
          <p:cNvPr id="5" name="内容占位符 6"/>
          <p:cNvSpPr txBox="1"/>
          <p:nvPr/>
        </p:nvSpPr>
        <p:spPr bwMode="auto">
          <a:xfrm>
            <a:off x="360854" y="2420888"/>
            <a:ext cx="11485848"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“Li Jinglong and Guan Dian, who love </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Jingtailan</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pieces very much, decided to open a workshop to let more people know about Chinese-style </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Jingtailan</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People can make their own </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Jingtailan</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pieces there</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可知，在那里，可以了解关于中国式的景泰蓝，还可以做自己的景泰蓝。故填</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Yes, because they can teach me about Chinese-style </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Jingtailan</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there</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/Yes, because I can make my own </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Jingtailan</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pieces</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607</Words>
  <Application>Microsoft Office PowerPoint</Application>
  <PresentationFormat>自定义</PresentationFormat>
  <Paragraphs>32</Paragraphs>
  <Slides>7</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7</vt:i4>
      </vt:variant>
    </vt:vector>
  </HeadingPairs>
  <TitlesOfParts>
    <vt:vector size="15"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马秀丽</cp:lastModifiedBy>
  <cp:revision>462</cp:revision>
  <dcterms:created xsi:type="dcterms:W3CDTF">2020-11-06T05:24:00Z</dcterms:created>
  <dcterms:modified xsi:type="dcterms:W3CDTF">2025-09-16T03:27:42Z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F3CD6BCA620F43038A50C9A627AA1908_12</vt:lpwstr>
  </property>
</Properties>
</file>